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B922E4-AC45-434B-9652-95151EF20C87}" v="1274" dt="2024-07-22T11:30:04.694"/>
    <p1510:client id="{8E193088-5753-418E-9A0F-CC6EDECD7732}" v="5409" dt="2024-07-21T15:46:20.44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2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23/07/2024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40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B322BA-2F6B-301B-385F-91B1434B4469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 dirty="0">
                <a:solidFill>
                  <a:srgbClr val="00678F"/>
                </a:solidFill>
              </a:rPr>
              <a:t>Feature </a:t>
            </a:r>
            <a:r>
              <a:rPr lang="it-IT" spc="-140" dirty="0" err="1">
                <a:solidFill>
                  <a:srgbClr val="00678F"/>
                </a:solidFill>
              </a:rPr>
              <a:t>extraction</a:t>
            </a:r>
            <a:r>
              <a:rPr lang="it-IT" spc="-140" dirty="0">
                <a:solidFill>
                  <a:srgbClr val="00678F"/>
                </a:solidFill>
              </a:rPr>
              <a:t> and matching</a:t>
            </a:r>
            <a:endParaRPr lang="it-IT" spc="30" dirty="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41519" y="1449776"/>
            <a:ext cx="990346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 dirty="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Then descriptors using Sift descriptor</a:t>
            </a:r>
          </a:p>
          <a:p>
            <a:r>
              <a:rPr lang="en-US" sz="2000" dirty="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Finally, the matches are computed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cs typeface="Calibri"/>
              </a:rPr>
              <a:t>Matches are </a:t>
            </a:r>
            <a:r>
              <a:rPr lang="it-IT" dirty="0" err="1">
                <a:cs typeface="Calibri"/>
              </a:rPr>
              <a:t>further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refined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using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Ransac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algorithm</a:t>
            </a:r>
            <a:r>
              <a:rPr lang="it-IT" dirty="0">
                <a:cs typeface="Calibri"/>
              </a:rPr>
              <a:t> to </a:t>
            </a:r>
            <a:r>
              <a:rPr lang="it-IT" dirty="0" err="1">
                <a:cs typeface="Calibri"/>
              </a:rPr>
              <a:t>remove</a:t>
            </a:r>
            <a:r>
              <a:rPr lang="it-IT" dirty="0">
                <a:cs typeface="Calibri"/>
              </a:rPr>
              <a:t> </a:t>
            </a:r>
            <a:r>
              <a:rPr lang="it-IT" dirty="0" err="1">
                <a:cs typeface="Calibri"/>
              </a:rPr>
              <a:t>outliers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 dirty="0">
                <a:solidFill>
                  <a:srgbClr val="00678F"/>
                </a:solidFill>
              </a:rPr>
              <a:t>SFM – </a:t>
            </a:r>
            <a:r>
              <a:rPr lang="it-IT" sz="4000" kern="0" spc="-140" dirty="0">
                <a:solidFill>
                  <a:srgbClr val="00678F"/>
                </a:solidFill>
              </a:rPr>
              <a:t>Steps for the first </a:t>
            </a:r>
            <a:r>
              <a:rPr lang="it-IT" sz="4000" kern="0" spc="-140" dirty="0" err="1">
                <a:solidFill>
                  <a:srgbClr val="00678F"/>
                </a:solidFill>
              </a:rPr>
              <a:t>two</a:t>
            </a:r>
            <a:r>
              <a:rPr lang="it-IT" sz="4000" kern="0" spc="-140" dirty="0">
                <a:solidFill>
                  <a:srgbClr val="00678F"/>
                </a:solidFill>
              </a:rPr>
              <a:t> images</a:t>
            </a:r>
            <a:endParaRPr lang="it-IT" kern="0" spc="30" dirty="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dirty="0"/>
              <a:t>Select the best pose</a:t>
            </a:r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49712" y="33744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145264" y="3474621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x</a:t>
            </a:r>
            <a:r>
              <a:rPr lang="en-GB" b="1" baseline="30000" dirty="0"/>
              <a:t>’</a:t>
            </a:r>
            <a:endParaRPr lang="en-GB" b="1" dirty="0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503885" y="1148249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06183" y="1260368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camera with </a:t>
            </a:r>
            <a:r>
              <a:rPr lang="it-IT" dirty="0" err="1"/>
              <a:t>matrix</a:t>
            </a:r>
            <a:r>
              <a:rPr lang="it-IT" dirty="0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 animBg="1"/>
      <p:bldP spid="36" grpId="0"/>
      <p:bldP spid="37" grpId="0"/>
      <p:bldP spid="46" grpId="0" animBg="1"/>
      <p:bldP spid="50" grpId="0" animBg="1"/>
      <p:bldP spid="54" grpId="0"/>
      <p:bldP spid="59" grpId="0"/>
      <p:bldP spid="3" grpId="0" animBg="1"/>
      <p:bldP spid="62" grpId="0"/>
      <p:bldP spid="4" grpId="0"/>
      <p:bldP spid="6" grpId="0"/>
      <p:bldP spid="8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806176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Fire_Extinguisher</a:t>
            </a:r>
            <a:endParaRPr lang="en-GB" dirty="0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estintore_alpha">
            <a:hlinkClick r:id="" action="ppaction://media"/>
            <a:extLst>
              <a:ext uri="{FF2B5EF4-FFF2-40B4-BE49-F238E27FC236}">
                <a16:creationId xmlns:a16="http://schemas.microsoft.com/office/drawing/2014/main" id="{07E64A9E-023A-26E5-52C2-AF015517EE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9258" y="1797709"/>
            <a:ext cx="3798994" cy="415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5860026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dirty="0" err="1">
                <a:solidFill>
                  <a:schemeClr val="bg1"/>
                </a:solidFill>
              </a:rPr>
              <a:t>INFO:root:Mean</a:t>
            </a:r>
            <a:r>
              <a:rPr lang="en-GB" dirty="0">
                <a:solidFill>
                  <a:schemeClr val="bg1"/>
                </a:solidFill>
              </a:rPr>
              <a:t> reprojection error for 4 images is 35.247193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4050468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800" b="1" spc="-15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800" b="1" spc="-15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800" b="1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 dirty="0">
                <a:latin typeface="+mj-lt"/>
              </a:rPr>
              <a:t>Analyzing our results, we can conclude that using more images leads to better performance. Objects with more details generate more </a:t>
            </a:r>
            <a:r>
              <a:rPr lang="en-US" sz="2000" dirty="0" err="1">
                <a:latin typeface="+mj-lt"/>
              </a:rPr>
              <a:t>keypoints</a:t>
            </a:r>
            <a:r>
              <a:rPr lang="en-US" sz="2000" dirty="0">
                <a:latin typeface="+mj-lt"/>
              </a:rPr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800" b="1" spc="-150" dirty="0">
                <a:latin typeface="+mj-lt"/>
              </a:rPr>
              <a:t>Future works: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r>
              <a:rPr lang="en-US" sz="2000" dirty="0">
                <a:latin typeface="+mj-lt"/>
              </a:rPr>
              <a:t>Bundle Adjustment</a:t>
            </a:r>
            <a:r>
              <a:rPr lang="en-US" sz="2000" b="1" dirty="0">
                <a:latin typeface="+mj-lt"/>
              </a:rPr>
              <a:t>: </a:t>
            </a:r>
            <a:r>
              <a:rPr lang="en-US" sz="2000" dirty="0">
                <a:latin typeface="+mj-lt"/>
              </a:rPr>
              <a:t>Implement global and local bundle adjustment to refine the poses and 3D points. This step optimizes the entire reconstruction by minimizing the reprojection error across all images.</a:t>
            </a:r>
          </a:p>
          <a:p>
            <a:pPr marL="12700" marR="5080">
              <a:lnSpc>
                <a:spcPts val="2160"/>
              </a:lnSpc>
              <a:spcBef>
                <a:spcPts val="1040"/>
              </a:spcBef>
              <a:tabLst>
                <a:tab pos="240665" algn="l"/>
                <a:tab pos="241300" algn="l"/>
              </a:tabLst>
            </a:pPr>
            <a:endParaRPr lang="en-US" sz="2000" dirty="0">
              <a:latin typeface="+mj-lt"/>
            </a:endParaRP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/>
      <p:bldP spid="1100" grpId="0"/>
      <p:bldP spid="1134" grpId="0" animBg="1"/>
      <p:bldP spid="1133" grpId="0" animBg="1"/>
      <p:bldP spid="1135" grpId="0"/>
      <p:bldP spid="1137" grpId="0" animBg="1"/>
      <p:bldP spid="1138" grpId="0"/>
      <p:bldP spid="1140" grpId="0" animBg="1"/>
      <p:bldP spid="1142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extinguisher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dirty="0"/>
              <a:t>Intrinsic Matrix (K)</a:t>
            </a:r>
            <a:endParaRPr lang="it-IT" dirty="0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679153" y="1462587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 err="1">
                <a:latin typeface="+mj-lt"/>
                <a:cs typeface="Calibri"/>
              </a:rPr>
              <a:t>We</a:t>
            </a:r>
            <a:r>
              <a:rPr lang="it-IT" dirty="0">
                <a:latin typeface="+mj-lt"/>
                <a:cs typeface="Calibri"/>
              </a:rPr>
              <a:t> </a:t>
            </a:r>
            <a:r>
              <a:rPr lang="it-IT" dirty="0" err="1">
                <a:latin typeface="+mj-lt"/>
                <a:cs typeface="Calibri"/>
              </a:rPr>
              <a:t>get</a:t>
            </a:r>
            <a:r>
              <a:rPr lang="it-IT" dirty="0">
                <a:latin typeface="+mj-lt"/>
                <a:cs typeface="Calibri"/>
              </a:rPr>
              <a:t> the </a:t>
            </a:r>
            <a:r>
              <a:rPr lang="it-IT" dirty="0" err="1">
                <a:latin typeface="+mj-lt"/>
                <a:cs typeface="Calibri"/>
              </a:rPr>
              <a:t>intrinsic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parameters</a:t>
            </a:r>
            <a:r>
              <a:rPr lang="it-IT" dirty="0">
                <a:latin typeface="+mj-lt"/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dirty="0" err="1">
                <a:latin typeface="+mj-lt"/>
                <a:cs typeface="Calibri"/>
              </a:rPr>
              <a:t>Focal</a:t>
            </a:r>
            <a:r>
              <a:rPr lang="it-IT" dirty="0">
                <a:latin typeface="+mj-lt"/>
                <a:cs typeface="Calibri"/>
              </a:rPr>
              <a:t> </a:t>
            </a:r>
            <a:r>
              <a:rPr lang="it-IT" dirty="0" err="1">
                <a:latin typeface="+mj-lt"/>
                <a:cs typeface="Calibri"/>
              </a:rPr>
              <a:t>lenght</a:t>
            </a:r>
            <a:endParaRPr lang="it-IT" dirty="0">
              <a:latin typeface="+mj-lt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dirty="0">
                <a:latin typeface="+mj-lt"/>
                <a:cs typeface="Calibri"/>
              </a:rPr>
              <a:t>Optical center of the camera</a:t>
            </a:r>
          </a:p>
          <a:p>
            <a:endParaRPr lang="it-IT" dirty="0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861</Words>
  <Application>Microsoft Office PowerPoint</Application>
  <PresentationFormat>Widescreen</PresentationFormat>
  <Paragraphs>223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matching</vt:lpstr>
      <vt:lpstr>Feature extraction and matching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5</cp:revision>
  <dcterms:created xsi:type="dcterms:W3CDTF">2024-06-15T15:37:32Z</dcterms:created>
  <dcterms:modified xsi:type="dcterms:W3CDTF">2024-07-23T21:05:28Z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